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theme/themeOverride3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bookmarkIdSeed="2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42" r:id="rId2"/>
    <p:sldId id="540" r:id="rId3"/>
    <p:sldId id="595" r:id="rId4"/>
    <p:sldId id="596" r:id="rId5"/>
    <p:sldId id="602" r:id="rId6"/>
    <p:sldId id="612" r:id="rId7"/>
    <p:sldId id="610" r:id="rId8"/>
    <p:sldId id="611" r:id="rId9"/>
    <p:sldId id="604" r:id="rId10"/>
    <p:sldId id="608" r:id="rId11"/>
    <p:sldId id="609" r:id="rId12"/>
    <p:sldId id="399" r:id="rId13"/>
  </p:sldIdLst>
  <p:sldSz cx="9144000" cy="6858000" type="screen4x3"/>
  <p:notesSz cx="6797675" cy="9928225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Arial Narrow" panose="020B0606020202030204" pitchFamily="34" charset="0"/>
      <p:regular r:id="rId20"/>
      <p:bold r:id="rId21"/>
      <p:italic r:id="rId22"/>
      <p:boldItalic r:id="rId23"/>
    </p:embeddedFont>
    <p:embeddedFont>
      <p:font typeface="Constantia" panose="02030602050306030303" pitchFamily="18" charset="0"/>
      <p:regular r:id="rId24"/>
      <p:bold r:id="rId25"/>
      <p:italic r:id="rId26"/>
      <p:boldItalic r:id="rId27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CFDF9"/>
    <a:srgbClr val="DA4E4E"/>
    <a:srgbClr val="F92763"/>
    <a:srgbClr val="F16461"/>
    <a:srgbClr val="FF5353"/>
    <a:srgbClr val="FF69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6" autoAdjust="0"/>
    <p:restoredTop sz="94598" autoAdjust="0"/>
  </p:normalViewPr>
  <p:slideViewPr>
    <p:cSldViewPr>
      <p:cViewPr>
        <p:scale>
          <a:sx n="114" d="100"/>
          <a:sy n="114" d="100"/>
        </p:scale>
        <p:origin x="-1554" y="2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8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46"/>
    </p:cViewPr>
  </p:sorterViewPr>
  <p:notesViewPr>
    <p:cSldViewPr>
      <p:cViewPr varScale="1">
        <p:scale>
          <a:sx n="81" d="100"/>
          <a:sy n="81" d="100"/>
        </p:scale>
        <p:origin x="399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67.3.100\users\&#1046;&#1048;&#1043;&#1051;&#1054;&#1042;\0%20&#1044;&#1086;&#1082;&#1083;&#1072;&#1076;%20&#1086;%20&#1087;&#1088;&#1072;&#1074;&#1086;&#1087;&#1088;&#1080;&#1084;&#1077;&#1085;&#1080;&#1090;&#1077;&#1083;&#1100;&#1085;&#1086;&#1081;%20&#1087;&#1088;&#1072;&#1082;&#1090;&#1080;&#1082;&#1080;\2025\24.04.2025\&#1044;&#1080;&#1072;&#1075;&#1088;&#1072;&#1084;&#1084;&#1099;_&#1055;&#1088;&#1086;&#1092;&#1080;&#1083;&#1072;&#1082;&#1090;&#1080;&#1082;&#1072;_&#1040;&#1074;&#1072;&#1088;&#1080;&#1081;&#1085;&#1086;&#1089;&#1090;&#1100;_3&#1084;&#1077;&#1089;2025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211111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222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2008\Users\&#1057;&#1077;&#1084;&#1077;&#1085;&#1086;&#1074;\&#1055;&#1091;&#1073;&#1083;&#1080;&#1095;&#1085;&#1099;&#1077;\2024\29.08.2024\&#1044;&#1080;&#1072;&#1075;&#1088;&#1072;&#1084;&#1084;&#1099;_&#1055;&#1088;&#1086;&#1092;&#1080;&#1083;&#1072;&#1082;&#1090;&#1080;&#1082;&#1072;_&#1040;&#1072;&#1074;&#1088;&#1080;&#1081;&#1085;&#1086;&#1089;&#1090;&#1100;_6&#1084;&#1077;&#1089;2024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2008\Users\&#1057;&#1077;&#1084;&#1077;&#1085;&#1086;&#1074;\&#1055;&#1091;&#1073;&#1083;&#1080;&#1095;&#1085;&#1099;&#1077;\2024\29.08.2024\&#1044;&#1080;&#1072;&#1075;&#1088;&#1072;&#1084;&#1084;&#1099;_&#1055;&#1088;&#1086;&#1092;&#1080;&#1083;&#1072;&#1082;&#1090;&#1080;&#1082;&#1072;_&#1040;&#1072;&#1074;&#1088;&#1080;&#1081;&#1085;&#1086;&#1089;&#1090;&#1100;_6&#1084;&#1077;&#1089;2024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333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5.7639069796842496E-2"/>
                  <c:y val="-9.3914818509574075E-2"/>
                </c:manualLayout>
              </c:layout>
              <c:tx>
                <c:rich>
                  <a:bodyPr/>
                  <a:lstStyle/>
                  <a:p>
                    <a:r>
                      <a:rPr lang="en-US" sz="1800" dirty="0"/>
                      <a:t>2249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8911-4E7A-8800-FEBE0A7CF9A7}"/>
                </c:ext>
              </c:extLst>
            </c:dLbl>
            <c:dLbl>
              <c:idx val="1"/>
              <c:layout>
                <c:manualLayout>
                  <c:x val="3.0917869641294837E-2"/>
                  <c:y val="-2.30362350539515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911-4E7A-8800-FEBE0A7CF9A7}"/>
                </c:ext>
              </c:extLst>
            </c:dLbl>
            <c:dLbl>
              <c:idx val="2"/>
              <c:layout>
                <c:manualLayout>
                  <c:x val="5.2072287839020119E-2"/>
                  <c:y val="3.99835958005249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8911-4E7A-8800-FEBE0A7CF9A7}"/>
                </c:ext>
              </c:extLst>
            </c:dLbl>
            <c:dLbl>
              <c:idx val="3"/>
              <c:layout>
                <c:manualLayout>
                  <c:x val="-4.6778762029746283E-2"/>
                  <c:y val="-2.00495771361913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911-4E7A-8800-FEBE0A7CF9A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[Диаграммы_Профилактика_Аварийность_3мес2025.xlsx]Профилактика!$A$1:$D$1</c:f>
              <c:strCache>
                <c:ptCount val="4"/>
                <c:pt idx="0">
                  <c:v>предостережения</c:v>
                </c:pt>
                <c:pt idx="1">
                  <c:v>профилактический визит</c:v>
                </c:pt>
                <c:pt idx="2">
                  <c:v>инфромирование</c:v>
                </c:pt>
                <c:pt idx="3">
                  <c:v>консультирование</c:v>
                </c:pt>
              </c:strCache>
            </c:strRef>
          </c:cat>
          <c:val>
            <c:numRef>
              <c:f>[Диаграммы_Профилактика_Аварийность_3мес2025.xlsx]Профилактика!$A$2:$D$2</c:f>
              <c:numCache>
                <c:formatCode>General</c:formatCode>
                <c:ptCount val="4"/>
                <c:pt idx="0">
                  <c:v>2249</c:v>
                </c:pt>
                <c:pt idx="1">
                  <c:v>61</c:v>
                </c:pt>
                <c:pt idx="2">
                  <c:v>328</c:v>
                </c:pt>
                <c:pt idx="3">
                  <c:v>5120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911-4E7A-8800-FEBE0A7CF9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4823271552203019"/>
          <c:y val="0.27030246446565687"/>
          <c:w val="0.24584015147092883"/>
          <c:h val="0.460313040693898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2139699995019716E-2"/>
          <c:y val="0.13194436861683154"/>
          <c:w val="0.50183136482939628"/>
          <c:h val="0.77314814814814814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9098862642169726E-2"/>
          <c:y val="0.13194444444444445"/>
          <c:w val="0.50183136482939628"/>
          <c:h val="0.77314814814814814"/>
        </c:manualLayout>
      </c:layout>
      <c:pie3DChart>
        <c:varyColors val="1"/>
        <c:ser>
          <c:idx val="0"/>
          <c:order val="0"/>
          <c:dLbls>
            <c:dLbl>
              <c:idx val="0"/>
              <c:layout>
                <c:manualLayout>
                  <c:x val="4.533902012248469E-2"/>
                  <c:y val="-0.11437044327792359"/>
                </c:manualLayout>
              </c:layout>
              <c:tx>
                <c:rich>
                  <a:bodyPr/>
                  <a:lstStyle/>
                  <a:p>
                    <a:r>
                      <a:rPr lang="en-US" sz="1800"/>
                      <a:t>33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5886-431F-8F9E-807072965F6F}"/>
                </c:ext>
              </c:extLst>
            </c:dLbl>
            <c:dLbl>
              <c:idx val="1"/>
              <c:layout>
                <c:manualLayout>
                  <c:x val="-5.9071959755030636E-2"/>
                  <c:y val="6.0212890055409737E-2"/>
                </c:manualLayout>
              </c:layout>
              <c:tx>
                <c:rich>
                  <a:bodyPr/>
                  <a:lstStyle/>
                  <a:p>
                    <a:r>
                      <a:rPr lang="en-US" sz="1800"/>
                      <a:t>49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886-431F-8F9E-807072965F6F}"/>
                </c:ext>
              </c:extLst>
            </c:dLbl>
            <c:dLbl>
              <c:idx val="2"/>
              <c:layout>
                <c:manualLayout>
                  <c:x val="0.12569597550306211"/>
                  <c:y val="-7.3443788276465444E-2"/>
                </c:manualLayout>
              </c:layout>
              <c:tx>
                <c:rich>
                  <a:bodyPr/>
                  <a:lstStyle/>
                  <a:p>
                    <a:r>
                      <a:rPr lang="en-US" sz="1800"/>
                      <a:t>25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5886-431F-8F9E-807072965F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Нелегалы!$A$1:$C$1</c:f>
              <c:strCache>
                <c:ptCount val="3"/>
                <c:pt idx="0">
                  <c:v>осуществление перевозок автобусами без лицензии</c:v>
                </c:pt>
                <c:pt idx="1">
                  <c:v>осуществление регулярных перевозок пассажиров без карт маршрута</c:v>
                </c:pt>
                <c:pt idx="2">
                  <c:v>нарушение правил осуществления перевозок пассажиров и багажа по заказам</c:v>
                </c:pt>
              </c:strCache>
            </c:strRef>
          </c:cat>
          <c:val>
            <c:numRef>
              <c:f>Нелегалы!$A$2:$C$2</c:f>
              <c:numCache>
                <c:formatCode>General</c:formatCode>
                <c:ptCount val="3"/>
                <c:pt idx="0">
                  <c:v>33</c:v>
                </c:pt>
                <c:pt idx="1">
                  <c:v>49</c:v>
                </c:pt>
                <c:pt idx="2">
                  <c:v>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886-431F-8F9E-807072965F6F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16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600"/>
            </a:pPr>
            <a:endParaRPr lang="ru-RU"/>
          </a:p>
        </c:txPr>
      </c:legendEntry>
      <c:layout>
        <c:manualLayout>
          <c:xMode val="edge"/>
          <c:yMode val="edge"/>
          <c:x val="0.64978034355520786"/>
          <c:y val="6.5567151114119954E-2"/>
          <c:w val="0.33896204204260993"/>
          <c:h val="0.80241773310621445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0.65687289482308941"/>
          <c:y val="1.1790794936760074E-2"/>
          <c:w val="0.33263392574354228"/>
          <c:h val="0.93788276465441822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ofPieChart>
        <c:ofPieType val="bar"/>
        <c:varyColors val="1"/>
        <c:ser>
          <c:idx val="0"/>
          <c:order val="0"/>
          <c:explosion val="6"/>
          <c:dPt>
            <c:idx val="14"/>
            <c:bubble3D val="0"/>
            <c:spPr>
              <a:solidFill>
                <a:sysClr val="window" lastClr="FFFFFF">
                  <a:lumMod val="85000"/>
                </a:sys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4CDF-4FC1-B82D-BF10C89E0AC6}"/>
              </c:ext>
            </c:extLst>
          </c:dPt>
          <c:cat>
            <c:strRef>
              <c:f>Нарушения!$A$1:$N$1</c:f>
              <c:strCache>
                <c:ptCount val="14"/>
                <c:pt idx="0">
                  <c:v>ч.1, ч.2 ст. 11.23 КоАП РФ</c:v>
                </c:pt>
                <c:pt idx="1">
                  <c:v>ст.12.21.3 КоАП РФ</c:v>
                </c:pt>
                <c:pt idx="2">
                  <c:v>ст.12.21.1 КоАП РФ</c:v>
                </c:pt>
                <c:pt idx="3">
                  <c:v>ч.6 ст.12.31.1 КоАП РФ</c:v>
                </c:pt>
                <c:pt idx="4">
                  <c:v>ст.14.1.2 КоАП РФ и ст.19.20 КоАП РФ</c:v>
                </c:pt>
                <c:pt idx="5">
                  <c:v>ч.3 ст. 11.23 КоАП РФ</c:v>
                </c:pt>
                <c:pt idx="6">
                  <c:v>ч.3 ст.12.31.1 КоАП РФ</c:v>
                </c:pt>
                <c:pt idx="7">
                  <c:v>ч.2 ст.12.31.1 КоАП РФ</c:v>
                </c:pt>
                <c:pt idx="8">
                  <c:v>ст.12.21.5 КоАП РФ</c:v>
                </c:pt>
                <c:pt idx="9">
                  <c:v>ст.12.21.2 КоАП РФ</c:v>
                </c:pt>
                <c:pt idx="10">
                  <c:v>ч.4 ст. 11.33 КоАП РФ</c:v>
                </c:pt>
                <c:pt idx="11">
                  <c:v>ст.9.13 КоАП РФ</c:v>
                </c:pt>
                <c:pt idx="12">
                  <c:v>ст. 11.31 КоАП РФ</c:v>
                </c:pt>
                <c:pt idx="13">
                  <c:v>ч.1 ст. 6.24 КоАП РФ</c:v>
                </c:pt>
              </c:strCache>
            </c:strRef>
          </c:cat>
          <c:val>
            <c:numRef>
              <c:f>Нарушения!$A$2:$N$2</c:f>
              <c:numCache>
                <c:formatCode>General</c:formatCode>
                <c:ptCount val="14"/>
                <c:pt idx="0">
                  <c:v>1918</c:v>
                </c:pt>
                <c:pt idx="1">
                  <c:v>377</c:v>
                </c:pt>
                <c:pt idx="2">
                  <c:v>349</c:v>
                </c:pt>
                <c:pt idx="3">
                  <c:v>289</c:v>
                </c:pt>
                <c:pt idx="4">
                  <c:v>229</c:v>
                </c:pt>
                <c:pt idx="5">
                  <c:v>233</c:v>
                </c:pt>
                <c:pt idx="6">
                  <c:v>191</c:v>
                </c:pt>
                <c:pt idx="7">
                  <c:v>106</c:v>
                </c:pt>
                <c:pt idx="8">
                  <c:v>73</c:v>
                </c:pt>
                <c:pt idx="9">
                  <c:v>34</c:v>
                </c:pt>
                <c:pt idx="10">
                  <c:v>75</c:v>
                </c:pt>
                <c:pt idx="11">
                  <c:v>41</c:v>
                </c:pt>
                <c:pt idx="12">
                  <c:v>47</c:v>
                </c:pt>
                <c:pt idx="13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CDF-4FC1-B82D-BF10C89E0A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34"/>
        <c:splitType val="percent"/>
        <c:splitPos val="5"/>
        <c:secondPieSize val="57"/>
        <c:serLines/>
      </c:ofPieChart>
    </c:plotArea>
    <c:legend>
      <c:legendPos val="r"/>
      <c:layout>
        <c:manualLayout>
          <c:xMode val="edge"/>
          <c:yMode val="edge"/>
          <c:x val="0.66067042545607724"/>
          <c:y val="3.5645453637536212E-2"/>
          <c:w val="0.32904150870030136"/>
          <c:h val="0.72900955574396475"/>
        </c:manualLayout>
      </c:layout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135" cy="496332"/>
          </a:xfrm>
          <a:prstGeom prst="rect">
            <a:avLst/>
          </a:prstGeom>
        </p:spPr>
        <p:txBody>
          <a:bodyPr vert="horz" lIns="91321" tIns="45661" rIns="91321" bIns="4566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956" y="1"/>
            <a:ext cx="2946135" cy="496332"/>
          </a:xfrm>
          <a:prstGeom prst="rect">
            <a:avLst/>
          </a:prstGeom>
        </p:spPr>
        <p:txBody>
          <a:bodyPr vert="horz" lIns="91321" tIns="45661" rIns="91321" bIns="45661" rtlCol="0"/>
          <a:lstStyle>
            <a:lvl1pPr algn="r">
              <a:defRPr sz="1200"/>
            </a:lvl1pPr>
          </a:lstStyle>
          <a:p>
            <a:fld id="{6A2B32B6-C9B8-447B-9A2E-0DFB9299413C}" type="datetimeFigureOut">
              <a:rPr lang="ru-RU" smtClean="0"/>
              <a:pPr/>
              <a:t>24.04.2025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308"/>
            <a:ext cx="2946135" cy="496331"/>
          </a:xfrm>
          <a:prstGeom prst="rect">
            <a:avLst/>
          </a:prstGeom>
        </p:spPr>
        <p:txBody>
          <a:bodyPr vert="horz" lIns="91321" tIns="45661" rIns="91321" bIns="4566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956" y="9430308"/>
            <a:ext cx="2946135" cy="496331"/>
          </a:xfrm>
          <a:prstGeom prst="rect">
            <a:avLst/>
          </a:prstGeom>
        </p:spPr>
        <p:txBody>
          <a:bodyPr vert="horz" lIns="91321" tIns="45661" rIns="91321" bIns="45661" rtlCol="0" anchor="b"/>
          <a:lstStyle>
            <a:lvl1pPr algn="r">
              <a:defRPr sz="1200"/>
            </a:lvl1pPr>
          </a:lstStyle>
          <a:p>
            <a:fld id="{025E11EF-B2CC-4698-B3CA-9AFFB5D650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0009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6967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pPr>
              <a:defRPr/>
            </a:pPr>
            <a:fld id="{1A5BBE26-492E-4271-8FBA-07FAA34B5EB2}" type="datetimeFigureOut">
              <a:rPr lang="ru-RU"/>
              <a:pPr>
                <a:defRPr/>
              </a:pPr>
              <a:t>24.04.2025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5631"/>
            <a:ext cx="5438775" cy="4467939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9672"/>
            <a:ext cx="2946400" cy="496966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672"/>
            <a:ext cx="2946400" cy="496966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pPr>
              <a:defRPr/>
            </a:pPr>
            <a:fld id="{11385B95-7447-4E05-B715-F520D60D41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5950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875" indent="-285721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2884" indent="-228576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037" indent="-228576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191" indent="-228576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345" indent="-22857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498" indent="-22857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8652" indent="-22857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5805" indent="-22857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98A09AD2-7B8C-4604-9B6A-FA463D1C7D41}" type="slidenum">
              <a:rPr lang="ru-RU" altLang="ru-RU">
                <a:solidFill>
                  <a:prstClr val="black"/>
                </a:solidFill>
              </a:rPr>
              <a:pPr/>
              <a:t>2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3186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875" indent="-285721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2884" indent="-228576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037" indent="-228576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191" indent="-228576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345" indent="-22857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498" indent="-22857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8652" indent="-22857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5805" indent="-22857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98A09AD2-7B8C-4604-9B6A-FA463D1C7D41}" type="slidenum">
              <a:rPr lang="ru-RU" altLang="ru-RU">
                <a:solidFill>
                  <a:prstClr val="black"/>
                </a:solidFill>
              </a:rPr>
              <a:pPr/>
              <a:t>11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628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875" indent="-285721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2884" indent="-228576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037" indent="-228576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191" indent="-228576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345" indent="-22857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498" indent="-22857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8652" indent="-22857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5805" indent="-22857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98A09AD2-7B8C-4604-9B6A-FA463D1C7D41}" type="slidenum">
              <a:rPr lang="ru-RU" altLang="ru-RU">
                <a:solidFill>
                  <a:prstClr val="black"/>
                </a:solidFill>
              </a:rPr>
              <a:pPr/>
              <a:t>3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5083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875" indent="-285721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2884" indent="-228576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037" indent="-228576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191" indent="-228576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345" indent="-22857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498" indent="-22857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8652" indent="-22857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5805" indent="-22857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98A09AD2-7B8C-4604-9B6A-FA463D1C7D41}" type="slidenum">
              <a:rPr lang="ru-RU" altLang="ru-RU">
                <a:solidFill>
                  <a:prstClr val="black"/>
                </a:solidFill>
              </a:rPr>
              <a:pPr/>
              <a:t>4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1505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875" indent="-285721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2884" indent="-228576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037" indent="-228576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191" indent="-228576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345" indent="-22857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498" indent="-22857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8652" indent="-22857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5805" indent="-22857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98A09AD2-7B8C-4604-9B6A-FA463D1C7D41}" type="slidenum">
              <a:rPr lang="ru-RU" altLang="ru-RU">
                <a:solidFill>
                  <a:prstClr val="black"/>
                </a:solidFill>
              </a:rPr>
              <a:pPr/>
              <a:t>5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3080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875" indent="-285721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2884" indent="-228576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037" indent="-228576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191" indent="-228576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345" indent="-22857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498" indent="-22857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8652" indent="-22857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5805" indent="-22857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98A09AD2-7B8C-4604-9B6A-FA463D1C7D41}" type="slidenum">
              <a:rPr lang="ru-RU" altLang="ru-RU">
                <a:solidFill>
                  <a:prstClr val="black"/>
                </a:solidFill>
              </a:rPr>
              <a:pPr/>
              <a:t>6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1505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875" indent="-285721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2884" indent="-228576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037" indent="-228576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191" indent="-228576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345" indent="-22857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498" indent="-22857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8652" indent="-22857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5805" indent="-22857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98A09AD2-7B8C-4604-9B6A-FA463D1C7D41}" type="slidenum">
              <a:rPr lang="ru-RU" altLang="ru-RU">
                <a:solidFill>
                  <a:prstClr val="black"/>
                </a:solidFill>
              </a:rPr>
              <a:pPr/>
              <a:t>7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5531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875" indent="-285721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2884" indent="-228576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037" indent="-228576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191" indent="-228576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345" indent="-22857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498" indent="-22857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8652" indent="-22857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5805" indent="-22857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98A09AD2-7B8C-4604-9B6A-FA463D1C7D41}" type="slidenum">
              <a:rPr lang="ru-RU" altLang="ru-RU">
                <a:solidFill>
                  <a:prstClr val="black"/>
                </a:solidFill>
              </a:rPr>
              <a:pPr/>
              <a:t>8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5531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875" indent="-285721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2884" indent="-228576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037" indent="-228576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191" indent="-228576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345" indent="-22857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498" indent="-22857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8652" indent="-22857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5805" indent="-22857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98A09AD2-7B8C-4604-9B6A-FA463D1C7D41}" type="slidenum">
              <a:rPr lang="ru-RU" altLang="ru-RU">
                <a:solidFill>
                  <a:prstClr val="black"/>
                </a:solidFill>
              </a:rPr>
              <a:pPr/>
              <a:t>9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3216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875" indent="-285721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2884" indent="-228576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037" indent="-228576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191" indent="-228576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345" indent="-22857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498" indent="-22857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8652" indent="-22857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5805" indent="-22857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98A09AD2-7B8C-4604-9B6A-FA463D1C7D41}" type="slidenum">
              <a:rPr lang="ru-RU" altLang="ru-RU">
                <a:solidFill>
                  <a:prstClr val="black"/>
                </a:solidFill>
              </a:rPr>
              <a:pPr/>
              <a:t>10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62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CEB93-FA45-49D1-82DC-1F070C726390}" type="datetimeFigureOut">
              <a:rPr lang="ru-RU"/>
              <a:pPr>
                <a:defRPr/>
              </a:pPr>
              <a:t>24.04.2025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CC2AA-84D3-42EE-9A86-AF99478F76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9311923"/>
      </p:ext>
    </p:extLst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380CD-E2C7-49B4-8D7F-E52D2BAE29D7}" type="datetimeFigureOut">
              <a:rPr lang="ru-RU"/>
              <a:pPr>
                <a:defRPr/>
              </a:pPr>
              <a:t>24.04.2025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25999-5121-45DD-8A18-D6CA3E7F9E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687666"/>
      </p:ext>
    </p:extLst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2A6F4-A078-4513-BD69-B09EA7352469}" type="datetimeFigureOut">
              <a:rPr lang="ru-RU"/>
              <a:pPr>
                <a:defRPr/>
              </a:pPr>
              <a:t>24.04.2025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613CD-D7B0-40A0-B436-D45BC1A497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203979"/>
      </p:ext>
    </p:extLst>
  </p:cSld>
  <p:clrMapOvr>
    <a:masterClrMapping/>
  </p:clrMapOvr>
  <p:transition spd="slow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625" y="1600200"/>
            <a:ext cx="4194175" cy="2173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194175" cy="2173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301625" y="3925888"/>
            <a:ext cx="8540750" cy="21732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154"/>
          <p:cNvSpPr>
            <a:spLocks noGrp="1" noChangeArrowheads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</p:spPr>
        <p:txBody>
          <a:bodyPr/>
          <a:lstStyle>
            <a:lvl1pPr>
              <a:defRPr dirty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5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dirty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5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B3839CE0-D940-4B7D-AB6F-E2EBFAE57A9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3402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73459-CF66-4E7E-90EA-20EB1D7BABFB}" type="datetimeFigureOut">
              <a:rPr lang="ru-RU"/>
              <a:pPr>
                <a:defRPr/>
              </a:pPr>
              <a:t>24.04.2025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1C7DA-8AFD-4995-A63F-6BF5DE1C1C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6242349"/>
      </p:ext>
    </p:extLst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F8C9E-45F3-4260-AB28-ED743ADCD39C}" type="datetimeFigureOut">
              <a:rPr lang="ru-RU"/>
              <a:pPr>
                <a:defRPr/>
              </a:pPr>
              <a:t>24.04.2025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0C06B-A955-4C7A-86A2-672509673B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349943"/>
      </p:ext>
    </p:extLst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471F9-44A3-4DEA-99FB-CC6DADBE4D65}" type="datetimeFigureOut">
              <a:rPr lang="ru-RU"/>
              <a:pPr>
                <a:defRPr/>
              </a:pPr>
              <a:t>24.04.2025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7946B-C01F-4607-AD8B-2E005ADC03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6023091"/>
      </p:ext>
    </p:extLst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6C426-85B5-4097-B245-B1F1632BC7B0}" type="datetimeFigureOut">
              <a:rPr lang="ru-RU"/>
              <a:pPr>
                <a:defRPr/>
              </a:pPr>
              <a:t>24.04.2025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974D0-74A4-4DBC-B8BB-E48968C4AF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3760560"/>
      </p:ext>
    </p:extLst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081C9-C2B9-4416-8E98-6FED276E4ACF}" type="datetimeFigureOut">
              <a:rPr lang="ru-RU"/>
              <a:pPr>
                <a:defRPr/>
              </a:pPr>
              <a:t>24.04.2025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746CF-5051-4EC9-9667-7919D5966C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011145"/>
      </p:ext>
    </p:extLst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93464-37C9-41FD-A1AE-0007F5989D33}" type="datetimeFigureOut">
              <a:rPr lang="ru-RU"/>
              <a:pPr>
                <a:defRPr/>
              </a:pPr>
              <a:t>24.04.2025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52174-F88D-4C10-924D-0C6B74F763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6816639"/>
      </p:ext>
    </p:extLst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59CFB-9EEB-46AD-985E-11E0A69B7DE5}" type="datetimeFigureOut">
              <a:rPr lang="ru-RU"/>
              <a:pPr>
                <a:defRPr/>
              </a:pPr>
              <a:t>24.04.2025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BCBBF-D6BD-485E-A074-1006058E20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032793"/>
      </p:ext>
    </p:extLst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B8972-A9E4-4803-928D-055CF147BDB4}" type="datetimeFigureOut">
              <a:rPr lang="ru-RU"/>
              <a:pPr>
                <a:defRPr/>
              </a:pPr>
              <a:t>24.04.2025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63BA1-893D-4D29-9FCF-6FCE27ECCA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617778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B009227-0D7A-4F28-82C7-4C1C16666162}" type="datetimeFigureOut">
              <a:rPr lang="ru-RU"/>
              <a:pPr>
                <a:defRPr/>
              </a:pPr>
              <a:t>24.04.2025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F71664F-6E43-4A41-94AB-9B409D6C74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chart" Target="../charts/chart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altLang="ru-RU" dirty="0" smtClean="0"/>
              <a:t>ё</a:t>
            </a: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05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74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TextBox 6"/>
          <p:cNvSpPr txBox="1">
            <a:spLocks noChangeArrowheads="1"/>
          </p:cNvSpPr>
          <p:nvPr/>
        </p:nvSpPr>
        <p:spPr bwMode="auto">
          <a:xfrm>
            <a:off x="1763713" y="6237288"/>
            <a:ext cx="35290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054" name="TextBox 7"/>
          <p:cNvSpPr txBox="1">
            <a:spLocks noChangeArrowheads="1"/>
          </p:cNvSpPr>
          <p:nvPr/>
        </p:nvSpPr>
        <p:spPr bwMode="auto">
          <a:xfrm>
            <a:off x="6732588" y="6313488"/>
            <a:ext cx="22320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latin typeface="Arial Narrow" pitchFamily="34" charset="0"/>
                <a:cs typeface="Arial" pitchFamily="34" charset="0"/>
              </a:rPr>
              <a:t>24 апреля 2025 года</a:t>
            </a:r>
            <a:endParaRPr lang="ru-RU" altLang="ru-RU" sz="1400" dirty="0"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9" name="Picture 3" descr="Герб ФС"/>
          <p:cNvPicPr>
            <a:picLocks noChangeAspect="1" noChangeArrowheads="1"/>
          </p:cNvPicPr>
          <p:nvPr/>
        </p:nvPicPr>
        <p:blipFill>
          <a:blip r:embed="rId3" cstate="print">
            <a:lum bright="-8000" contrast="34000"/>
          </a:blip>
          <a:srcRect/>
          <a:stretch>
            <a:fillRect/>
          </a:stretch>
        </p:blipFill>
        <p:spPr bwMode="auto">
          <a:xfrm>
            <a:off x="7596188" y="404813"/>
            <a:ext cx="976312" cy="993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56" name="TextBox 9"/>
          <p:cNvSpPr txBox="1">
            <a:spLocks noChangeArrowheads="1"/>
          </p:cNvSpPr>
          <p:nvPr/>
        </p:nvSpPr>
        <p:spPr bwMode="auto">
          <a:xfrm>
            <a:off x="5313363" y="549275"/>
            <a:ext cx="21590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 smtClean="0">
                <a:solidFill>
                  <a:schemeClr val="bg1"/>
                </a:solidFill>
                <a:latin typeface="Arial Narrow" pitchFamily="34" charset="0"/>
              </a:rPr>
              <a:t>Межрегиональное территориальное управление Федеральной службы </a:t>
            </a:r>
            <a:endParaRPr lang="ru-RU" altLang="ru-RU" sz="1600" dirty="0">
              <a:solidFill>
                <a:schemeClr val="bg1"/>
              </a:solidFill>
              <a:latin typeface="Arial Narrow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chemeClr val="bg1"/>
                </a:solidFill>
                <a:latin typeface="Arial Narrow" pitchFamily="34" charset="0"/>
              </a:rPr>
              <a:t>по надзору в сфере </a:t>
            </a:r>
            <a:r>
              <a:rPr lang="ru-RU" altLang="ru-RU" sz="1600" dirty="0" smtClean="0">
                <a:solidFill>
                  <a:schemeClr val="bg1"/>
                </a:solidFill>
                <a:latin typeface="Arial Narrow" pitchFamily="34" charset="0"/>
              </a:rPr>
              <a:t>транспорта по Сибирскому федеральному округу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6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59632" y="2492896"/>
            <a:ext cx="7416949" cy="3167931"/>
          </a:xfrm>
          <a:prstGeom prst="rect">
            <a:avLst/>
          </a:prstGeom>
        </p:spPr>
        <p:txBody>
          <a:bodyPr/>
          <a:lstStyle/>
          <a:p>
            <a:pPr algn="ctr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defRPr/>
            </a:pPr>
            <a:endParaRPr lang="ru-RU" sz="2000" kern="1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Доклад </a:t>
            </a:r>
          </a:p>
          <a:p>
            <a:pPr algn="ctr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правоприменительной </a:t>
            </a:r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практике по </a:t>
            </a:r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результатам проведения контроля (надзора) на автомобильном транспорте и в дорожном </a:t>
            </a:r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хозяйстве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квартал 2025 года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51420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C:\Users\TerentevVA\Desktop\Терентьев Виталий\МИНТРАНС_РАБОТА\КОЛЛЕГИЯ МИНТРАНСА\ЗАСЕДАНИЕ Коллегии апрель 2014_подготовка\пустышка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9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Герб ФС"/>
          <p:cNvPicPr>
            <a:picLocks noChangeAspect="1" noChangeArrowheads="1"/>
          </p:cNvPicPr>
          <p:nvPr/>
        </p:nvPicPr>
        <p:blipFill>
          <a:blip r:embed="rId4" cstate="print">
            <a:lum bright="-8000" contrast="34000"/>
          </a:blip>
          <a:srcRect/>
          <a:stretch>
            <a:fillRect/>
          </a:stretch>
        </p:blipFill>
        <p:spPr bwMode="auto">
          <a:xfrm>
            <a:off x="8224838" y="231775"/>
            <a:ext cx="649287" cy="66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436" name="TextBox 5"/>
          <p:cNvSpPr txBox="1">
            <a:spLocks noChangeArrowheads="1"/>
          </p:cNvSpPr>
          <p:nvPr/>
        </p:nvSpPr>
        <p:spPr bwMode="auto">
          <a:xfrm>
            <a:off x="3184525" y="333375"/>
            <a:ext cx="50403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600">
                <a:solidFill>
                  <a:prstClr val="white"/>
                </a:solidFill>
                <a:latin typeface="Constantia" pitchFamily="18" charset="0"/>
              </a:rPr>
              <a:t>Федеральная служба по надзору в сфере транспорта</a:t>
            </a:r>
          </a:p>
        </p:txBody>
      </p:sp>
      <p:sp>
        <p:nvSpPr>
          <p:cNvPr id="1126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659563" y="6372225"/>
            <a:ext cx="2289175" cy="476250"/>
          </a:xfrm>
        </p:spPr>
        <p:txBody>
          <a:bodyPr/>
          <a:lstStyle/>
          <a:p>
            <a:pPr>
              <a:defRPr/>
            </a:pPr>
            <a:fld id="{25B5C6FE-3480-47E6-B509-5DE845E9330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934" y="892176"/>
            <a:ext cx="8724132" cy="66461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869" y="1628800"/>
            <a:ext cx="9147127" cy="4772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18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C:\Users\TerentevVA\Desktop\Терентьев Виталий\МИНТРАНС_РАБОТА\КОЛЛЕГИЯ МИНТРАНСА\ЗАСЕДАНИЕ Коллегии апрель 2014_подготовка\пустышка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177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Герб ФС"/>
          <p:cNvPicPr>
            <a:picLocks noChangeAspect="1" noChangeArrowheads="1"/>
          </p:cNvPicPr>
          <p:nvPr/>
        </p:nvPicPr>
        <p:blipFill>
          <a:blip r:embed="rId4" cstate="print">
            <a:lum bright="-8000" contrast="34000"/>
          </a:blip>
          <a:srcRect/>
          <a:stretch>
            <a:fillRect/>
          </a:stretch>
        </p:blipFill>
        <p:spPr bwMode="auto">
          <a:xfrm>
            <a:off x="8224838" y="231775"/>
            <a:ext cx="649287" cy="66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436" name="TextBox 5"/>
          <p:cNvSpPr txBox="1">
            <a:spLocks noChangeArrowheads="1"/>
          </p:cNvSpPr>
          <p:nvPr/>
        </p:nvSpPr>
        <p:spPr bwMode="auto">
          <a:xfrm>
            <a:off x="3184525" y="333375"/>
            <a:ext cx="50403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600">
                <a:solidFill>
                  <a:prstClr val="white"/>
                </a:solidFill>
                <a:latin typeface="Constantia" pitchFamily="18" charset="0"/>
              </a:rPr>
              <a:t>Федеральная служба по надзору в сфере транспорта</a:t>
            </a:r>
          </a:p>
        </p:txBody>
      </p:sp>
      <p:sp>
        <p:nvSpPr>
          <p:cNvPr id="1126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659563" y="6372225"/>
            <a:ext cx="2289175" cy="476250"/>
          </a:xfrm>
        </p:spPr>
        <p:txBody>
          <a:bodyPr/>
          <a:lstStyle/>
          <a:p>
            <a:pPr>
              <a:defRPr/>
            </a:pPr>
            <a:fld id="{25B5C6FE-3480-47E6-B509-5DE845E9330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4" y="1219676"/>
            <a:ext cx="8928992" cy="5432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10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1" y="-46097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Герб ФС"/>
          <p:cNvPicPr>
            <a:picLocks noChangeAspect="1" noChangeArrowheads="1"/>
          </p:cNvPicPr>
          <p:nvPr/>
        </p:nvPicPr>
        <p:blipFill>
          <a:blip r:embed="rId3" cstate="print">
            <a:lum bright="-8000" contrast="34000"/>
          </a:blip>
          <a:srcRect/>
          <a:stretch>
            <a:fillRect/>
          </a:stretch>
        </p:blipFill>
        <p:spPr bwMode="auto">
          <a:xfrm>
            <a:off x="7596188" y="404813"/>
            <a:ext cx="976312" cy="993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344" name="TextBox 9"/>
          <p:cNvSpPr txBox="1">
            <a:spLocks noChangeArrowheads="1"/>
          </p:cNvSpPr>
          <p:nvPr/>
        </p:nvSpPr>
        <p:spPr bwMode="auto">
          <a:xfrm>
            <a:off x="5313363" y="549275"/>
            <a:ext cx="21590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prstClr val="white"/>
                </a:solidFill>
                <a:latin typeface="Arial Narrow" pitchFamily="34" charset="0"/>
              </a:rPr>
              <a:t>Межрегиональное территориальное управление Федеральной службы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prstClr val="white"/>
                </a:solidFill>
                <a:latin typeface="Arial Narrow" pitchFamily="34" charset="0"/>
              </a:rPr>
              <a:t>по надзору в сфере транспорта по Сибирскому федеральному округу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-33139" y="3284984"/>
            <a:ext cx="8891588" cy="720725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62741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C:\Users\TerentevVA\Desktop\Терентьев Виталий\МИНТРАНС_РАБОТА\КОЛЛЕГИЯ МИНТРАНСА\ЗАСЕДАНИЕ Коллегии апрель 2014_подготовка\пустышка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Герб ФС"/>
          <p:cNvPicPr>
            <a:picLocks noChangeAspect="1" noChangeArrowheads="1"/>
          </p:cNvPicPr>
          <p:nvPr/>
        </p:nvPicPr>
        <p:blipFill>
          <a:blip r:embed="rId4" cstate="print">
            <a:lum bright="-8000" contrast="34000"/>
          </a:blip>
          <a:srcRect/>
          <a:stretch>
            <a:fillRect/>
          </a:stretch>
        </p:blipFill>
        <p:spPr bwMode="auto">
          <a:xfrm>
            <a:off x="8224838" y="231775"/>
            <a:ext cx="649287" cy="66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436" name="TextBox 5"/>
          <p:cNvSpPr txBox="1">
            <a:spLocks noChangeArrowheads="1"/>
          </p:cNvSpPr>
          <p:nvPr/>
        </p:nvSpPr>
        <p:spPr bwMode="auto">
          <a:xfrm>
            <a:off x="3184525" y="333375"/>
            <a:ext cx="50403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600">
                <a:solidFill>
                  <a:prstClr val="white"/>
                </a:solidFill>
                <a:latin typeface="Constantia" pitchFamily="18" charset="0"/>
              </a:rPr>
              <a:t>Федеральная служба по надзору в сфере транспорта</a:t>
            </a:r>
          </a:p>
        </p:txBody>
      </p:sp>
      <p:pic>
        <p:nvPicPr>
          <p:cNvPr id="18437" name="Picture 3" descr="C:\Users\moiseev_do\Desktop\map_8000px_russia_with_crimea_and_sevastopo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70025"/>
            <a:ext cx="8753475" cy="488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Rectangle 256"/>
          <p:cNvSpPr>
            <a:spLocks noChangeArrowheads="1"/>
          </p:cNvSpPr>
          <p:nvPr/>
        </p:nvSpPr>
        <p:spPr bwMode="auto">
          <a:xfrm>
            <a:off x="90488" y="1477963"/>
            <a:ext cx="9018587" cy="5208587"/>
          </a:xfrm>
          <a:prstGeom prst="rect">
            <a:avLst/>
          </a:prstGeom>
          <a:solidFill>
            <a:srgbClr val="FFFFFF">
              <a:alpha val="70979"/>
            </a:srgbClr>
          </a:solidFill>
          <a:ln w="3175" cmpd="dbl">
            <a:solidFill>
              <a:schemeClr val="bg1"/>
            </a:solidFill>
            <a:round/>
            <a:headEnd/>
            <a:tailEnd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50000"/>
              </a:lnSpc>
            </a:pPr>
            <a:endParaRPr lang="ru-RU" altLang="ru-RU" sz="900" b="1">
              <a:solidFill>
                <a:prstClr val="black"/>
              </a:solidFill>
              <a:ea typeface="Calibri" pitchFamily="34" charset="0"/>
              <a:cs typeface="Calibri" pitchFamily="34" charset="0"/>
            </a:endParaRPr>
          </a:p>
        </p:txBody>
      </p:sp>
      <p:sp>
        <p:nvSpPr>
          <p:cNvPr id="1126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659563" y="6372225"/>
            <a:ext cx="2289175" cy="476250"/>
          </a:xfrm>
        </p:spPr>
        <p:txBody>
          <a:bodyPr/>
          <a:lstStyle/>
          <a:p>
            <a:pPr>
              <a:defRPr/>
            </a:pPr>
            <a:fld id="{25B5C6FE-3480-47E6-B509-5DE845E9330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498923"/>
            <a:ext cx="8977635" cy="5092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9159771"/>
              </p:ext>
            </p:extLst>
          </p:nvPr>
        </p:nvGraphicFramePr>
        <p:xfrm>
          <a:off x="6074291" y="861036"/>
          <a:ext cx="3019210" cy="5935980"/>
        </p:xfrm>
        <a:graphic>
          <a:graphicData uri="http://schemas.openxmlformats.org/drawingml/2006/table">
            <a:tbl>
              <a:tblPr firstRow="1" firstCol="1" bandRow="1"/>
              <a:tblGrid>
                <a:gridCol w="17230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874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подразделения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МТУ Ространснадзора по СФО</a:t>
                      </a:r>
                      <a:endParaRPr lang="ru-RU" sz="155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сотрудников</a:t>
                      </a:r>
                      <a:endParaRPr lang="ru-RU" sz="15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50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ТОГАДН по Томской области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</a:t>
                      </a:r>
                      <a:endParaRPr lang="ru-RU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376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ТОГАДН по Республике Алтай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endParaRPr lang="ru-RU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376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ТОГАДН по Республике Тыва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376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Отдел организации автодорожного надзора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</a:t>
                      </a:r>
                      <a:endParaRPr lang="ru-RU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673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ТОГАДН</a:t>
                      </a:r>
                      <a:r>
                        <a:rPr lang="ru-RU" sz="1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 Республике Хакасия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</a:t>
                      </a:r>
                      <a:endParaRPr lang="ru-RU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125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256</a:t>
                      </a:r>
                      <a:endParaRPr lang="ru-RU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103" y="708820"/>
            <a:ext cx="2032000" cy="210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2713733"/>
              </p:ext>
            </p:extLst>
          </p:nvPr>
        </p:nvGraphicFramePr>
        <p:xfrm>
          <a:off x="146050" y="892175"/>
          <a:ext cx="3161010" cy="5933531"/>
        </p:xfrm>
        <a:graphic>
          <a:graphicData uri="http://schemas.openxmlformats.org/drawingml/2006/table">
            <a:tbl>
              <a:tblPr firstRow="1" firstCol="1" bandRow="1"/>
              <a:tblGrid>
                <a:gridCol w="18648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874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подразделения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МТУ Ространснадзора по СФО</a:t>
                      </a:r>
                      <a:endParaRPr lang="ru-RU" sz="155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сотрудников</a:t>
                      </a:r>
                      <a:endParaRPr lang="ru-RU" sz="15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50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ТОГАДН по Алтайскому краю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  <a:endParaRPr lang="ru-RU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376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ТОГАДН по Омской области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48</a:t>
                      </a:r>
                      <a:endParaRPr lang="ru-RU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376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ТОГАДН по Красноярскому краю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39</a:t>
                      </a:r>
                      <a:endParaRPr lang="ru-RU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376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ТОГАДН</a:t>
                      </a:r>
                      <a:r>
                        <a:rPr lang="ru-RU" sz="1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 Новосибирской области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22</a:t>
                      </a:r>
                      <a:endParaRPr lang="ru-RU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990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ТОГАДН по Иркутской области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21</a:t>
                      </a:r>
                      <a:endParaRPr lang="ru-RU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125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ТОГАДН по Кемеровской области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19</a:t>
                      </a:r>
                      <a:endParaRPr lang="ru-RU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118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C:\Users\TerentevVA\Desktop\Терентьев Виталий\МИНТРАНС_РАБОТА\КОЛЛЕГИЯ МИНТРАНСА\ЗАСЕДАНИЕ Коллегии апрель 2014_подготовка\пустышка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Герб ФС"/>
          <p:cNvPicPr>
            <a:picLocks noChangeAspect="1" noChangeArrowheads="1"/>
          </p:cNvPicPr>
          <p:nvPr/>
        </p:nvPicPr>
        <p:blipFill>
          <a:blip r:embed="rId4" cstate="print">
            <a:lum bright="-8000" contrast="34000"/>
          </a:blip>
          <a:srcRect/>
          <a:stretch>
            <a:fillRect/>
          </a:stretch>
        </p:blipFill>
        <p:spPr bwMode="auto">
          <a:xfrm>
            <a:off x="8224838" y="231775"/>
            <a:ext cx="649287" cy="66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436" name="TextBox 5"/>
          <p:cNvSpPr txBox="1">
            <a:spLocks noChangeArrowheads="1"/>
          </p:cNvSpPr>
          <p:nvPr/>
        </p:nvSpPr>
        <p:spPr bwMode="auto">
          <a:xfrm>
            <a:off x="3184525" y="333375"/>
            <a:ext cx="50403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600">
                <a:solidFill>
                  <a:prstClr val="white"/>
                </a:solidFill>
                <a:latin typeface="Constantia" pitchFamily="18" charset="0"/>
              </a:rPr>
              <a:t>Федеральная служба по надзору в сфере транспорта</a:t>
            </a:r>
          </a:p>
        </p:txBody>
      </p:sp>
      <p:sp>
        <p:nvSpPr>
          <p:cNvPr id="18438" name="Rectangle 256"/>
          <p:cNvSpPr>
            <a:spLocks noChangeArrowheads="1"/>
          </p:cNvSpPr>
          <p:nvPr/>
        </p:nvSpPr>
        <p:spPr bwMode="auto">
          <a:xfrm>
            <a:off x="90488" y="1916832"/>
            <a:ext cx="9018587" cy="4769718"/>
          </a:xfrm>
          <a:prstGeom prst="rect">
            <a:avLst/>
          </a:prstGeom>
          <a:solidFill>
            <a:srgbClr val="FFFFFF">
              <a:alpha val="70979"/>
            </a:srgbClr>
          </a:solidFill>
          <a:ln w="3175" cmpd="dbl">
            <a:solidFill>
              <a:schemeClr val="bg1"/>
            </a:solidFill>
            <a:round/>
            <a:headEnd/>
            <a:tailEnd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50000"/>
              </a:lnSpc>
            </a:pPr>
            <a:endParaRPr lang="ru-RU" altLang="ru-RU" sz="900" b="1">
              <a:solidFill>
                <a:prstClr val="black"/>
              </a:solidFill>
              <a:ea typeface="Calibri" pitchFamily="34" charset="0"/>
              <a:cs typeface="Calibri" pitchFamily="34" charset="0"/>
            </a:endParaRPr>
          </a:p>
        </p:txBody>
      </p:sp>
      <p:sp>
        <p:nvSpPr>
          <p:cNvPr id="1126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659563" y="6372225"/>
            <a:ext cx="2289175" cy="476250"/>
          </a:xfrm>
        </p:spPr>
        <p:txBody>
          <a:bodyPr/>
          <a:lstStyle/>
          <a:p>
            <a:pPr>
              <a:defRPr/>
            </a:pPr>
            <a:fld id="{25B5C6FE-3480-47E6-B509-5DE845E9330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07704" y="690954"/>
            <a:ext cx="569662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800" dirty="0" smtClean="0"/>
          </a:p>
          <a:p>
            <a:r>
              <a:rPr lang="ru-RU" sz="2800" dirty="0" smtClean="0"/>
              <a:t>Профилактические мероприятия</a:t>
            </a:r>
            <a:endParaRPr lang="ru-RU" sz="2800" dirty="0"/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3946684"/>
              </p:ext>
            </p:extLst>
          </p:nvPr>
        </p:nvGraphicFramePr>
        <p:xfrm>
          <a:off x="196552" y="1844824"/>
          <a:ext cx="8839943" cy="45971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22811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C:\Users\TerentevVA\Desktop\Терентьев Виталий\МИНТРАНС_РАБОТА\КОЛЛЕГИЯ МИНТРАНСА\ЗАСЕДАНИЕ Коллегии апрель 2014_подготовка\пустышка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Герб ФС"/>
          <p:cNvPicPr>
            <a:picLocks noChangeAspect="1" noChangeArrowheads="1"/>
          </p:cNvPicPr>
          <p:nvPr/>
        </p:nvPicPr>
        <p:blipFill>
          <a:blip r:embed="rId4" cstate="print">
            <a:lum bright="-8000" contrast="34000"/>
          </a:blip>
          <a:srcRect/>
          <a:stretch>
            <a:fillRect/>
          </a:stretch>
        </p:blipFill>
        <p:spPr bwMode="auto">
          <a:xfrm>
            <a:off x="8224838" y="231775"/>
            <a:ext cx="649287" cy="66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436" name="TextBox 5"/>
          <p:cNvSpPr txBox="1">
            <a:spLocks noChangeArrowheads="1"/>
          </p:cNvSpPr>
          <p:nvPr/>
        </p:nvSpPr>
        <p:spPr bwMode="auto">
          <a:xfrm>
            <a:off x="3184525" y="333375"/>
            <a:ext cx="50403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600">
                <a:solidFill>
                  <a:prstClr val="white"/>
                </a:solidFill>
                <a:latin typeface="Constantia" pitchFamily="18" charset="0"/>
              </a:rPr>
              <a:t>Федеральная служба по надзору в сфере транспорта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892174"/>
            <a:ext cx="8229600" cy="952649"/>
          </a:xfrm>
        </p:spPr>
        <p:txBody>
          <a:bodyPr/>
          <a:lstStyle/>
          <a:p>
            <a:r>
              <a:rPr lang="ru-RU" sz="2400" b="1" dirty="0" smtClean="0"/>
              <a:t>Контрольные </a:t>
            </a:r>
            <a:r>
              <a:rPr lang="ru-RU" sz="2400" b="1" dirty="0"/>
              <a:t>(</a:t>
            </a:r>
            <a:r>
              <a:rPr lang="ru-RU" sz="2400" b="1" dirty="0" smtClean="0"/>
              <a:t>надзорные) мероприятия</a:t>
            </a:r>
            <a:endParaRPr lang="ru-RU" sz="2400" b="1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464496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/>
              <a:t>Всего за </a:t>
            </a:r>
            <a:r>
              <a:rPr lang="en-US" sz="2000" dirty="0" smtClean="0"/>
              <a:t>3</a:t>
            </a:r>
            <a:r>
              <a:rPr lang="ru-RU" sz="2000" dirty="0" smtClean="0"/>
              <a:t> месяца 2025 </a:t>
            </a:r>
            <a:r>
              <a:rPr lang="ru-RU" sz="2000" dirty="0"/>
              <a:t>года было проведено </a:t>
            </a:r>
            <a:r>
              <a:rPr lang="ru-RU" sz="2000" b="1" dirty="0" smtClean="0"/>
              <a:t>5</a:t>
            </a:r>
            <a:r>
              <a:rPr lang="ru-RU" sz="2000" dirty="0" smtClean="0"/>
              <a:t> контрольных </a:t>
            </a:r>
            <a:r>
              <a:rPr lang="ru-RU" sz="2000" dirty="0"/>
              <a:t>(</a:t>
            </a:r>
            <a:r>
              <a:rPr lang="ru-RU" sz="2000" dirty="0" smtClean="0"/>
              <a:t>надзорных) мероприятий </a:t>
            </a:r>
            <a:r>
              <a:rPr lang="ru-RU" sz="2000" dirty="0"/>
              <a:t>с взаимодействием с контролируемым лицами</a:t>
            </a:r>
          </a:p>
          <a:p>
            <a:pPr marL="0" indent="0">
              <a:buNone/>
            </a:pPr>
            <a:r>
              <a:rPr lang="ru-RU" sz="2000" dirty="0"/>
              <a:t>- </a:t>
            </a:r>
            <a:r>
              <a:rPr lang="ru-RU" sz="2000" b="1" dirty="0" smtClean="0"/>
              <a:t>1</a:t>
            </a:r>
            <a:r>
              <a:rPr lang="ru-RU" sz="2000" dirty="0" smtClean="0"/>
              <a:t> плановое </a:t>
            </a:r>
            <a:r>
              <a:rPr lang="ru-RU" sz="2000" dirty="0"/>
              <a:t>КНМ (</a:t>
            </a:r>
            <a:r>
              <a:rPr lang="ru-RU" sz="2000" dirty="0" smtClean="0"/>
              <a:t>плановая документарная проверка);</a:t>
            </a:r>
            <a:endParaRPr lang="ru-RU" sz="2000" dirty="0"/>
          </a:p>
          <a:p>
            <a:pPr marL="0" indent="0">
              <a:buNone/>
            </a:pPr>
            <a:r>
              <a:rPr lang="ru-RU" sz="2000" dirty="0" smtClean="0"/>
              <a:t>- </a:t>
            </a:r>
            <a:r>
              <a:rPr lang="ru-RU" sz="2000" b="1" dirty="0" smtClean="0"/>
              <a:t>4</a:t>
            </a:r>
            <a:r>
              <a:rPr lang="ru-RU" sz="2000" dirty="0" smtClean="0"/>
              <a:t> </a:t>
            </a:r>
            <a:r>
              <a:rPr lang="ru-RU" sz="2000" dirty="0"/>
              <a:t>внеплановых КНМ </a:t>
            </a:r>
            <a:r>
              <a:rPr lang="ru-RU" sz="2000" dirty="0" smtClean="0"/>
              <a:t>(2 </a:t>
            </a:r>
            <a:r>
              <a:rPr lang="ru-RU" sz="2000" dirty="0"/>
              <a:t>инспекционных </a:t>
            </a:r>
            <a:r>
              <a:rPr lang="ru-RU" sz="2000" dirty="0" smtClean="0"/>
              <a:t>визитов, 2 </a:t>
            </a:r>
            <a:r>
              <a:rPr lang="ru-RU" sz="2000" dirty="0"/>
              <a:t>выездных проверки</a:t>
            </a:r>
            <a:r>
              <a:rPr lang="ru-RU" sz="2000" dirty="0" smtClean="0"/>
              <a:t>).</a:t>
            </a:r>
          </a:p>
          <a:p>
            <a:pPr marL="0" indent="0">
              <a:buNone/>
            </a:pPr>
            <a:r>
              <a:rPr lang="ru-RU" sz="2000" dirty="0"/>
              <a:t>Выявлено 24 нарушения. С целью устранения выявленных нарушений обязательных требований, выдано </a:t>
            </a:r>
            <a:r>
              <a:rPr lang="ru-RU" sz="2000" dirty="0" smtClean="0"/>
              <a:t>4 предписания.</a:t>
            </a:r>
            <a:endParaRPr lang="ru-RU" sz="2000" dirty="0"/>
          </a:p>
          <a:p>
            <a:pPr marL="0" indent="0">
              <a:buNone/>
            </a:pPr>
            <a:r>
              <a:rPr lang="ru-RU" sz="2000" dirty="0" smtClean="0"/>
              <a:t>Вместе </a:t>
            </a:r>
            <a:r>
              <a:rPr lang="ru-RU" sz="2000" dirty="0"/>
              <a:t>с </a:t>
            </a:r>
            <a:r>
              <a:rPr lang="ru-RU" sz="2000" dirty="0" smtClean="0"/>
              <a:t>тем проведено </a:t>
            </a:r>
            <a:r>
              <a:rPr lang="ru-RU" sz="2000" b="1" dirty="0" smtClean="0"/>
              <a:t>1235</a:t>
            </a:r>
            <a:r>
              <a:rPr lang="ru-RU" sz="2000" dirty="0" smtClean="0"/>
              <a:t> </a:t>
            </a:r>
            <a:r>
              <a:rPr lang="ru-RU" sz="2000" dirty="0"/>
              <a:t>контрольных (надзорных) </a:t>
            </a:r>
            <a:r>
              <a:rPr lang="ru-RU" sz="2000" dirty="0" smtClean="0"/>
              <a:t>мероприятий</a:t>
            </a:r>
            <a:endParaRPr lang="ru-RU" sz="2000" dirty="0"/>
          </a:p>
          <a:p>
            <a:pPr marL="0" indent="0">
              <a:buNone/>
            </a:pPr>
            <a:r>
              <a:rPr lang="ru-RU" sz="2000" dirty="0"/>
              <a:t>без </a:t>
            </a:r>
            <a:r>
              <a:rPr lang="ru-RU" sz="2000" dirty="0" smtClean="0"/>
              <a:t>взаимодействия </a:t>
            </a:r>
            <a:r>
              <a:rPr lang="ru-RU" sz="2000" dirty="0"/>
              <a:t>с контролируемым лицом:</a:t>
            </a:r>
          </a:p>
          <a:p>
            <a:pPr marL="0" indent="0">
              <a:buNone/>
            </a:pPr>
            <a:r>
              <a:rPr lang="ru-RU" sz="2000" dirty="0"/>
              <a:t>- </a:t>
            </a:r>
            <a:r>
              <a:rPr lang="ru-RU" sz="2000" b="1" dirty="0" smtClean="0"/>
              <a:t>1214</a:t>
            </a:r>
            <a:r>
              <a:rPr lang="ru-RU" sz="2000" dirty="0" smtClean="0"/>
              <a:t> </a:t>
            </a:r>
            <a:r>
              <a:rPr lang="ru-RU" sz="2000" dirty="0"/>
              <a:t>наблюдений за соблюдением обязательных требований (мониторинг безопасности);</a:t>
            </a:r>
          </a:p>
          <a:p>
            <a:pPr marL="0" indent="0">
              <a:buNone/>
            </a:pPr>
            <a:r>
              <a:rPr lang="ru-RU" sz="2000" dirty="0"/>
              <a:t>- </a:t>
            </a:r>
            <a:r>
              <a:rPr lang="ru-RU" sz="2000" b="1" dirty="0" smtClean="0"/>
              <a:t>21</a:t>
            </a:r>
            <a:r>
              <a:rPr lang="ru-RU" sz="2000" dirty="0" smtClean="0"/>
              <a:t> выездное обследование.</a:t>
            </a:r>
            <a:endParaRPr lang="ru-RU" sz="2000" dirty="0"/>
          </a:p>
          <a:p>
            <a:pPr marL="0" indent="0">
              <a:buNone/>
            </a:pPr>
            <a:r>
              <a:rPr lang="ru-RU" sz="2000" dirty="0"/>
              <a:t>Выявлено </a:t>
            </a:r>
            <a:r>
              <a:rPr lang="ru-RU" sz="2000" dirty="0" smtClean="0"/>
              <a:t>1053 </a:t>
            </a:r>
            <a:r>
              <a:rPr lang="ru-RU" sz="2000" dirty="0"/>
              <a:t>нарушения. </a:t>
            </a:r>
          </a:p>
        </p:txBody>
      </p:sp>
      <p:sp>
        <p:nvSpPr>
          <p:cNvPr id="1126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B5C6FE-3480-47E6-B509-5DE845E9330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84482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C:\Users\TerentevVA\Desktop\Терентьев Виталий\МИНТРАНС_РАБОТА\КОЛЛЕГИЯ МИНТРАНСА\ЗАСЕДАНИЕ Коллегии апрель 2014_подготовка\пустышка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Герб ФС"/>
          <p:cNvPicPr>
            <a:picLocks noChangeAspect="1" noChangeArrowheads="1"/>
          </p:cNvPicPr>
          <p:nvPr/>
        </p:nvPicPr>
        <p:blipFill>
          <a:blip r:embed="rId4" cstate="print">
            <a:lum bright="-8000" contrast="34000"/>
          </a:blip>
          <a:srcRect/>
          <a:stretch>
            <a:fillRect/>
          </a:stretch>
        </p:blipFill>
        <p:spPr bwMode="auto">
          <a:xfrm>
            <a:off x="8224838" y="231775"/>
            <a:ext cx="649287" cy="66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436" name="TextBox 5"/>
          <p:cNvSpPr txBox="1">
            <a:spLocks noChangeArrowheads="1"/>
          </p:cNvSpPr>
          <p:nvPr/>
        </p:nvSpPr>
        <p:spPr bwMode="auto">
          <a:xfrm>
            <a:off x="3184525" y="333375"/>
            <a:ext cx="50403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600">
                <a:solidFill>
                  <a:prstClr val="white"/>
                </a:solidFill>
                <a:latin typeface="Constantia" pitchFamily="18" charset="0"/>
              </a:rPr>
              <a:t>Федеральная служба по надзору в сфере транспорта</a:t>
            </a:r>
          </a:p>
        </p:txBody>
      </p:sp>
      <p:pic>
        <p:nvPicPr>
          <p:cNvPr id="18437" name="Picture 3" descr="C:\Users\moiseev_do\Desktop\map_8000px_russia_with_crimea_and_sevastopo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70025"/>
            <a:ext cx="8753475" cy="488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Rectangle 256"/>
          <p:cNvSpPr>
            <a:spLocks noChangeArrowheads="1"/>
          </p:cNvSpPr>
          <p:nvPr/>
        </p:nvSpPr>
        <p:spPr bwMode="auto">
          <a:xfrm>
            <a:off x="90488" y="1477963"/>
            <a:ext cx="9018587" cy="5208587"/>
          </a:xfrm>
          <a:prstGeom prst="rect">
            <a:avLst/>
          </a:prstGeom>
          <a:solidFill>
            <a:srgbClr val="FFFFFF">
              <a:alpha val="70979"/>
            </a:srgbClr>
          </a:solidFill>
          <a:ln w="3175" cmpd="dbl">
            <a:solidFill>
              <a:schemeClr val="bg1"/>
            </a:solidFill>
            <a:round/>
            <a:headEnd/>
            <a:tailEnd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50000"/>
              </a:lnSpc>
            </a:pPr>
            <a:endParaRPr lang="ru-RU" altLang="ru-RU" sz="900" b="1">
              <a:solidFill>
                <a:prstClr val="black"/>
              </a:solidFill>
              <a:ea typeface="Calibri" pitchFamily="34" charset="0"/>
              <a:cs typeface="Calibri" pitchFamily="34" charset="0"/>
            </a:endParaRPr>
          </a:p>
        </p:txBody>
      </p:sp>
      <p:sp>
        <p:nvSpPr>
          <p:cNvPr id="1126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659563" y="6372225"/>
            <a:ext cx="2289175" cy="476250"/>
          </a:xfrm>
        </p:spPr>
        <p:txBody>
          <a:bodyPr/>
          <a:lstStyle/>
          <a:p>
            <a:pPr>
              <a:defRPr/>
            </a:pPr>
            <a:fld id="{25B5C6FE-3480-47E6-B509-5DE845E9330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5" y="1545940"/>
            <a:ext cx="9155436" cy="5092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74464" y="1065814"/>
            <a:ext cx="87836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доступности транспортной инфраструктуры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для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инвалидов и маломобильных групп населения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 descr="C:\Users\Penchikov_MA\Desktop\74d7431a-e3c0-4566-91b1-7e34e163fe59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360" y="1844905"/>
            <a:ext cx="7432404" cy="4794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90487" y="790428"/>
            <a:ext cx="9018588" cy="17851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Обязательные требования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к обеспечению доступности для инвалидов объектов транспортной инфраструктуры и предоставляемых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услуг установлены:</a:t>
            </a:r>
          </a:p>
          <a:p>
            <a:pPr algn="just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   - ст.15 Федерального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закона от 24.11.1995 №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181-ФЗ;  </a:t>
            </a:r>
          </a:p>
          <a:p>
            <a:pPr algn="just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   - приказом Минтранса РФ от 20.09.2021 №321.</a:t>
            </a:r>
            <a:endParaRPr lang="ru-RU" sz="2200" b="1" dirty="0">
              <a:ln w="3175"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5900" y="5688092"/>
            <a:ext cx="8653485" cy="1107996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Ответственность за нарушения – ст.9.13 КоАП РФ, штраф:</a:t>
            </a:r>
          </a:p>
          <a:p>
            <a:pPr marL="342900" indent="-342900">
              <a:buFontTx/>
              <a:buChar char="-"/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должностных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 -  2 - 3 тыс. рублей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юридических лиц -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20 -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lang="ru-RU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рублей.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2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C:\Users\TerentevVA\Desktop\Терентьев Виталий\МИНТРАНС_РАБОТА\КОЛЛЕГИЯ МИНТРАНСА\ЗАСЕДАНИЕ Коллегии апрель 2014_подготовка\пустышка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Герб ФС"/>
          <p:cNvPicPr>
            <a:picLocks noChangeAspect="1" noChangeArrowheads="1"/>
          </p:cNvPicPr>
          <p:nvPr/>
        </p:nvPicPr>
        <p:blipFill>
          <a:blip r:embed="rId4" cstate="print">
            <a:lum bright="-8000" contrast="34000"/>
          </a:blip>
          <a:srcRect/>
          <a:stretch>
            <a:fillRect/>
          </a:stretch>
        </p:blipFill>
        <p:spPr bwMode="auto">
          <a:xfrm>
            <a:off x="8224838" y="231775"/>
            <a:ext cx="649287" cy="66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436" name="TextBox 5"/>
          <p:cNvSpPr txBox="1">
            <a:spLocks noChangeArrowheads="1"/>
          </p:cNvSpPr>
          <p:nvPr/>
        </p:nvSpPr>
        <p:spPr bwMode="auto">
          <a:xfrm>
            <a:off x="3184525" y="333375"/>
            <a:ext cx="50403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600">
                <a:solidFill>
                  <a:prstClr val="white"/>
                </a:solidFill>
                <a:latin typeface="Constantia" pitchFamily="18" charset="0"/>
              </a:rPr>
              <a:t>Федеральная служба по надзору в сфере транспорта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892174"/>
            <a:ext cx="8229600" cy="952649"/>
          </a:xfrm>
        </p:spPr>
        <p:txBody>
          <a:bodyPr/>
          <a:lstStyle/>
          <a:p>
            <a:r>
              <a:rPr lang="ru-RU" sz="2400" b="1" dirty="0"/>
              <a:t>Контроль за соблюдением требований по обеспечению доступной </a:t>
            </a:r>
            <a:r>
              <a:rPr lang="ru-RU" sz="2400" b="1" dirty="0" smtClean="0"/>
              <a:t>среды</a:t>
            </a:r>
            <a:endParaRPr lang="ru-RU" sz="2400" b="1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464496"/>
          </a:xfrm>
        </p:spPr>
        <p:txBody>
          <a:bodyPr/>
          <a:lstStyle/>
          <a:p>
            <a:pPr marL="0" indent="0">
              <a:buNone/>
            </a:pPr>
            <a:endParaRPr lang="ru-RU" sz="2000" dirty="0" smtClean="0"/>
          </a:p>
          <a:p>
            <a:pPr marL="0" indent="0" algn="just">
              <a:buNone/>
            </a:pPr>
            <a:r>
              <a:rPr lang="ru-RU" sz="2000" dirty="0" smtClean="0"/>
              <a:t>За </a:t>
            </a:r>
            <a:r>
              <a:rPr lang="ru-RU" sz="2000" dirty="0"/>
              <a:t>1 квартал 2025 года в целях контроля за обеспечением доступности для инвалидов объектов транспортной инфраструктуры и предоставляемых услуг было осмотрено:</a:t>
            </a:r>
          </a:p>
          <a:p>
            <a:pPr marL="0" indent="0" algn="just">
              <a:buNone/>
            </a:pPr>
            <a:r>
              <a:rPr lang="ru-RU" sz="2000" dirty="0"/>
              <a:t>- </a:t>
            </a:r>
            <a:r>
              <a:rPr lang="ru-RU" sz="2000" b="1" dirty="0"/>
              <a:t>464</a:t>
            </a:r>
            <a:r>
              <a:rPr lang="ru-RU" sz="2000" dirty="0"/>
              <a:t> автобуса, выявлено </a:t>
            </a:r>
            <a:r>
              <a:rPr lang="ru-RU" sz="2000" b="1" dirty="0" smtClean="0"/>
              <a:t>44</a:t>
            </a:r>
            <a:r>
              <a:rPr lang="ru-RU" sz="2000" dirty="0" smtClean="0"/>
              <a:t> </a:t>
            </a:r>
            <a:r>
              <a:rPr lang="ru-RU" sz="2000" dirty="0"/>
              <a:t>нарушений;</a:t>
            </a:r>
          </a:p>
          <a:p>
            <a:pPr marL="0" indent="0" algn="just">
              <a:buNone/>
            </a:pPr>
            <a:r>
              <a:rPr lang="ru-RU" sz="2000" dirty="0"/>
              <a:t>- </a:t>
            </a:r>
            <a:r>
              <a:rPr lang="ru-RU" sz="2000" b="1" dirty="0"/>
              <a:t>2</a:t>
            </a:r>
            <a:r>
              <a:rPr lang="ru-RU" sz="2000" dirty="0"/>
              <a:t> автовокзала, нарушений не выявлено.  </a:t>
            </a:r>
          </a:p>
          <a:p>
            <a:pPr marL="0" indent="0" algn="just">
              <a:buNone/>
            </a:pPr>
            <a:r>
              <a:rPr lang="ru-RU" sz="2000" dirty="0"/>
              <a:t>Возбуждено </a:t>
            </a:r>
            <a:r>
              <a:rPr lang="ru-RU" sz="2000" b="1" dirty="0"/>
              <a:t>44</a:t>
            </a:r>
            <a:r>
              <a:rPr lang="ru-RU" sz="2000" dirty="0"/>
              <a:t> административных дел по ст. 9.13 КоАП РФ.  Общая сумма наложенных штрафов составила </a:t>
            </a:r>
            <a:r>
              <a:rPr lang="ru-RU" sz="2000" b="1" dirty="0"/>
              <a:t>189,5  тыс. рублей</a:t>
            </a:r>
            <a:r>
              <a:rPr lang="ru-RU" sz="2000" dirty="0"/>
              <a:t>.</a:t>
            </a:r>
          </a:p>
          <a:p>
            <a:pPr marL="0" indent="0" algn="just">
              <a:buNone/>
            </a:pPr>
            <a:r>
              <a:rPr lang="ru-RU" sz="2000" dirty="0"/>
              <a:t>В рамках профилактических мероприятий за нарушение обязательных требований по обеспечению условия доступности для пассажиров из числа инвалидов объявлено </a:t>
            </a:r>
            <a:r>
              <a:rPr lang="ru-RU" sz="2000" b="1" dirty="0"/>
              <a:t>3</a:t>
            </a:r>
            <a:r>
              <a:rPr lang="ru-RU" sz="2000" dirty="0"/>
              <a:t> предостережения, проведено </a:t>
            </a:r>
            <a:r>
              <a:rPr lang="ru-RU" sz="2000" b="1" dirty="0"/>
              <a:t>154</a:t>
            </a:r>
            <a:r>
              <a:rPr lang="ru-RU" sz="2000" dirty="0"/>
              <a:t> консультирования и </a:t>
            </a:r>
            <a:r>
              <a:rPr lang="ru-RU" sz="2000" b="1" dirty="0"/>
              <a:t>2</a:t>
            </a:r>
            <a:r>
              <a:rPr lang="ru-RU" sz="2000" dirty="0"/>
              <a:t>  профилактических визита. </a:t>
            </a:r>
          </a:p>
        </p:txBody>
      </p:sp>
      <p:sp>
        <p:nvSpPr>
          <p:cNvPr id="1126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B5C6FE-3480-47E6-B509-5DE845E9330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71220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C:\Users\TerentevVA\Desktop\Терентьев Виталий\МИНТРАНС_РАБОТА\КОЛЛЕГИЯ МИНТРАНСА\ЗАСЕДАНИЕ Коллегии апрель 2014_подготовка\пустышка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Герб ФС"/>
          <p:cNvPicPr>
            <a:picLocks noChangeAspect="1" noChangeArrowheads="1"/>
          </p:cNvPicPr>
          <p:nvPr/>
        </p:nvPicPr>
        <p:blipFill>
          <a:blip r:embed="rId4" cstate="print">
            <a:lum bright="-8000" contrast="34000"/>
          </a:blip>
          <a:srcRect/>
          <a:stretch>
            <a:fillRect/>
          </a:stretch>
        </p:blipFill>
        <p:spPr bwMode="auto">
          <a:xfrm>
            <a:off x="8224838" y="231775"/>
            <a:ext cx="649287" cy="66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436" name="TextBox 5"/>
          <p:cNvSpPr txBox="1">
            <a:spLocks noChangeArrowheads="1"/>
          </p:cNvSpPr>
          <p:nvPr/>
        </p:nvSpPr>
        <p:spPr bwMode="auto">
          <a:xfrm>
            <a:off x="3184525" y="333375"/>
            <a:ext cx="50403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600">
                <a:solidFill>
                  <a:prstClr val="white"/>
                </a:solidFill>
                <a:latin typeface="Constantia" pitchFamily="18" charset="0"/>
              </a:rPr>
              <a:t>Федеральная служба по надзору в сфере транспорта</a:t>
            </a:r>
          </a:p>
        </p:txBody>
      </p:sp>
      <p:sp>
        <p:nvSpPr>
          <p:cNvPr id="1126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659563" y="6372225"/>
            <a:ext cx="2289175" cy="476250"/>
          </a:xfrm>
        </p:spPr>
        <p:txBody>
          <a:bodyPr/>
          <a:lstStyle/>
          <a:p>
            <a:pPr>
              <a:defRPr/>
            </a:pPr>
            <a:fld id="{25B5C6FE-3480-47E6-B509-5DE845E9330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28780" y="1052736"/>
            <a:ext cx="7865913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prstClr val="black"/>
                </a:solidFill>
              </a:rPr>
              <a:t>Результаты </a:t>
            </a:r>
            <a:r>
              <a:rPr lang="ru-RU" sz="2400" b="1" dirty="0" smtClean="0">
                <a:solidFill>
                  <a:prstClr val="black"/>
                </a:solidFill>
              </a:rPr>
              <a:t>мероприятий по </a:t>
            </a:r>
            <a:r>
              <a:rPr lang="ru-RU" sz="2400" b="1" dirty="0">
                <a:solidFill>
                  <a:prstClr val="black"/>
                </a:solidFill>
              </a:rPr>
              <a:t>выявлению и пресечению нелегальных перевозок пассажиров </a:t>
            </a:r>
            <a:r>
              <a:rPr lang="ru-RU" sz="2400" b="1" dirty="0" smtClean="0">
                <a:solidFill>
                  <a:prstClr val="black"/>
                </a:solidFill>
              </a:rPr>
              <a:t>автобусами</a:t>
            </a:r>
            <a:endParaRPr lang="ru-RU" sz="2400" b="1" dirty="0">
              <a:solidFill>
                <a:prstClr val="black"/>
              </a:solidFill>
            </a:endParaRPr>
          </a:p>
        </p:txBody>
      </p:sp>
      <p:graphicFrame>
        <p:nvGraphicFramePr>
          <p:cNvPr id="24" name="Диаграмма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877544"/>
              </p:ext>
            </p:extLst>
          </p:nvPr>
        </p:nvGraphicFramePr>
        <p:xfrm>
          <a:off x="395536" y="2057400"/>
          <a:ext cx="8352928" cy="4395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6042565"/>
              </p:ext>
            </p:extLst>
          </p:nvPr>
        </p:nvGraphicFramePr>
        <p:xfrm>
          <a:off x="1331640" y="2057400"/>
          <a:ext cx="6768752" cy="4395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14361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C:\Users\TerentevVA\Desktop\Терентьев Виталий\МИНТРАНС_РАБОТА\КОЛЛЕГИЯ МИНТРАНСА\ЗАСЕДАНИЕ Коллегии апрель 2014_подготовка\пустышка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Герб ФС"/>
          <p:cNvPicPr>
            <a:picLocks noChangeAspect="1" noChangeArrowheads="1"/>
          </p:cNvPicPr>
          <p:nvPr/>
        </p:nvPicPr>
        <p:blipFill>
          <a:blip r:embed="rId4" cstate="print">
            <a:lum bright="-8000" contrast="34000"/>
          </a:blip>
          <a:srcRect/>
          <a:stretch>
            <a:fillRect/>
          </a:stretch>
        </p:blipFill>
        <p:spPr bwMode="auto">
          <a:xfrm>
            <a:off x="8224838" y="231775"/>
            <a:ext cx="649287" cy="66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436" name="TextBox 5"/>
          <p:cNvSpPr txBox="1">
            <a:spLocks noChangeArrowheads="1"/>
          </p:cNvSpPr>
          <p:nvPr/>
        </p:nvSpPr>
        <p:spPr bwMode="auto">
          <a:xfrm>
            <a:off x="3184525" y="333375"/>
            <a:ext cx="50403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600">
                <a:solidFill>
                  <a:prstClr val="white"/>
                </a:solidFill>
                <a:latin typeface="Constantia" pitchFamily="18" charset="0"/>
              </a:rPr>
              <a:t>Федеральная служба по надзору в сфере транспорта</a:t>
            </a:r>
          </a:p>
        </p:txBody>
      </p:sp>
      <p:sp>
        <p:nvSpPr>
          <p:cNvPr id="1126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659563" y="6372225"/>
            <a:ext cx="2289175" cy="476250"/>
          </a:xfrm>
        </p:spPr>
        <p:txBody>
          <a:bodyPr/>
          <a:lstStyle/>
          <a:p>
            <a:pPr>
              <a:defRPr/>
            </a:pPr>
            <a:fld id="{25B5C6FE-3480-47E6-B509-5DE845E9330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7704" y="690954"/>
            <a:ext cx="61682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+mn-lt"/>
                <a:cs typeface="Times New Roman" panose="02020603050405020304" pitchFamily="18" charset="0"/>
              </a:rPr>
              <a:t>Основные нарушения, выявляемые при </a:t>
            </a:r>
            <a:r>
              <a:rPr lang="ru-RU" sz="2400" b="1" dirty="0">
                <a:latin typeface="+mn-lt"/>
                <a:cs typeface="Times New Roman" panose="02020603050405020304" pitchFamily="18" charset="0"/>
              </a:rPr>
              <a:t>проведении </a:t>
            </a:r>
            <a:r>
              <a:rPr lang="ru-RU" sz="2400" b="1" dirty="0" smtClean="0">
                <a:latin typeface="+mn-lt"/>
                <a:cs typeface="Times New Roman" panose="02020603050405020304" pitchFamily="18" charset="0"/>
              </a:rPr>
              <a:t>контроля</a:t>
            </a:r>
            <a:endParaRPr lang="ru-RU" sz="2400" b="1" dirty="0">
              <a:latin typeface="+mn-lt"/>
              <a:cs typeface="Times New Roman" panose="02020603050405020304" pitchFamily="18" charset="0"/>
            </a:endParaRP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7308401"/>
              </p:ext>
            </p:extLst>
          </p:nvPr>
        </p:nvGraphicFramePr>
        <p:xfrm>
          <a:off x="395536" y="1521951"/>
          <a:ext cx="8352928" cy="50033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3503912"/>
              </p:ext>
            </p:extLst>
          </p:nvPr>
        </p:nvGraphicFramePr>
        <p:xfrm>
          <a:off x="467545" y="1521950"/>
          <a:ext cx="8406580" cy="50033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6873930"/>
              </p:ext>
            </p:extLst>
          </p:nvPr>
        </p:nvGraphicFramePr>
        <p:xfrm>
          <a:off x="971600" y="1891282"/>
          <a:ext cx="7406640" cy="47060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90284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C:\Users\TerentevVA\Desktop\Терентьев Виталий\МИНТРАНС_РАБОТА\КОЛЛЕГИЯ МИНТРАНСА\ЗАСЕДАНИЕ Коллегии апрель 2014_подготовка\пустышка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Герб ФС"/>
          <p:cNvPicPr>
            <a:picLocks noChangeAspect="1" noChangeArrowheads="1"/>
          </p:cNvPicPr>
          <p:nvPr/>
        </p:nvPicPr>
        <p:blipFill>
          <a:blip r:embed="rId4" cstate="print">
            <a:lum bright="-8000" contrast="34000"/>
          </a:blip>
          <a:srcRect/>
          <a:stretch>
            <a:fillRect/>
          </a:stretch>
        </p:blipFill>
        <p:spPr bwMode="auto">
          <a:xfrm>
            <a:off x="8224838" y="231775"/>
            <a:ext cx="649287" cy="66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436" name="TextBox 5"/>
          <p:cNvSpPr txBox="1">
            <a:spLocks noChangeArrowheads="1"/>
          </p:cNvSpPr>
          <p:nvPr/>
        </p:nvSpPr>
        <p:spPr bwMode="auto">
          <a:xfrm>
            <a:off x="3184525" y="333375"/>
            <a:ext cx="50403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600">
                <a:solidFill>
                  <a:prstClr val="white"/>
                </a:solidFill>
                <a:latin typeface="Constantia" pitchFamily="18" charset="0"/>
              </a:rPr>
              <a:t>Федеральная служба по надзору в сфере транспорта</a:t>
            </a:r>
          </a:p>
        </p:txBody>
      </p:sp>
      <p:pic>
        <p:nvPicPr>
          <p:cNvPr id="18437" name="Picture 3" descr="C:\Users\moiseev_do\Desktop\map_8000px_russia_with_crimea_and_sevastopo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70025"/>
            <a:ext cx="8753475" cy="488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Rectangle 256"/>
          <p:cNvSpPr>
            <a:spLocks noChangeArrowheads="1"/>
          </p:cNvSpPr>
          <p:nvPr/>
        </p:nvSpPr>
        <p:spPr bwMode="auto">
          <a:xfrm>
            <a:off x="90488" y="1477963"/>
            <a:ext cx="9018587" cy="5208587"/>
          </a:xfrm>
          <a:prstGeom prst="rect">
            <a:avLst/>
          </a:prstGeom>
          <a:solidFill>
            <a:srgbClr val="FFFFFF">
              <a:alpha val="70979"/>
            </a:srgbClr>
          </a:solidFill>
          <a:ln w="3175" cmpd="dbl">
            <a:solidFill>
              <a:schemeClr val="bg1"/>
            </a:solidFill>
            <a:round/>
            <a:headEnd/>
            <a:tailEnd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50000"/>
              </a:lnSpc>
            </a:pPr>
            <a:endParaRPr lang="ru-RU" altLang="ru-RU" sz="900" b="1">
              <a:solidFill>
                <a:prstClr val="black"/>
              </a:solidFill>
              <a:ea typeface="Calibri" pitchFamily="34" charset="0"/>
              <a:cs typeface="Calibri" pitchFamily="34" charset="0"/>
            </a:endParaRPr>
          </a:p>
        </p:txBody>
      </p:sp>
      <p:sp>
        <p:nvSpPr>
          <p:cNvPr id="1126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659563" y="6372225"/>
            <a:ext cx="2289175" cy="476250"/>
          </a:xfrm>
        </p:spPr>
        <p:txBody>
          <a:bodyPr/>
          <a:lstStyle/>
          <a:p>
            <a:pPr>
              <a:defRPr/>
            </a:pPr>
            <a:fld id="{25B5C6FE-3480-47E6-B509-5DE845E9330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8694514"/>
              </p:ext>
            </p:extLst>
          </p:nvPr>
        </p:nvGraphicFramePr>
        <p:xfrm>
          <a:off x="138661" y="1690687"/>
          <a:ext cx="8735463" cy="40264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104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250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029521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+mn-lt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24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aseline="0" dirty="0" smtClean="0">
                          <a:latin typeface="+mn-lt"/>
                          <a:cs typeface="Times New Roman" panose="02020603050405020304" pitchFamily="18" charset="0"/>
                        </a:rPr>
                        <a:t> 1 квартал 2025</a:t>
                      </a:r>
                      <a:r>
                        <a:rPr lang="ru-RU" sz="2400" dirty="0" smtClean="0">
                          <a:latin typeface="+mn-lt"/>
                          <a:cs typeface="Times New Roman" panose="02020603050405020304" pitchFamily="18" charset="0"/>
                        </a:rPr>
                        <a:t> года</a:t>
                      </a:r>
                      <a:endParaRPr lang="ru-RU" sz="24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4660"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latin typeface="+mn-lt"/>
                          <a:cs typeface="Times New Roman" panose="02020603050405020304" pitchFamily="18" charset="0"/>
                        </a:rPr>
                        <a:t>Вынесено постановлений</a:t>
                      </a:r>
                      <a:endParaRPr lang="ru-RU" sz="24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4420</a:t>
                      </a:r>
                    </a:p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83839"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latin typeface="+mn-lt"/>
                          <a:cs typeface="Times New Roman" panose="02020603050405020304" pitchFamily="18" charset="0"/>
                        </a:rPr>
                        <a:t>Наложено штрафов</a:t>
                      </a:r>
                      <a:endParaRPr lang="ru-RU" sz="24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102 млн. рублей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90127"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latin typeface="+mn-lt"/>
                          <a:cs typeface="Times New Roman" panose="02020603050405020304" pitchFamily="18" charset="0"/>
                        </a:rPr>
                        <a:t>Вынесено предупреждений</a:t>
                      </a:r>
                      <a:endParaRPr lang="ru-RU" sz="24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289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979712" y="946805"/>
            <a:ext cx="47073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+mn-lt"/>
              </a:rPr>
              <a:t>Административная практика</a:t>
            </a:r>
            <a:endParaRPr lang="ru-RU" sz="2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3325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10445</TotalTime>
  <Words>541</Words>
  <Application>Microsoft Office PowerPoint</Application>
  <PresentationFormat>Экран (4:3)</PresentationFormat>
  <Paragraphs>116</Paragraphs>
  <Slides>12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Times New Roman</vt:lpstr>
      <vt:lpstr>Calibri</vt:lpstr>
      <vt:lpstr>Arial Narrow</vt:lpstr>
      <vt:lpstr>Constantia</vt:lpstr>
      <vt:lpstr>Тема Office</vt:lpstr>
      <vt:lpstr>ё</vt:lpstr>
      <vt:lpstr>Презентация PowerPoint</vt:lpstr>
      <vt:lpstr>Презентация PowerPoint</vt:lpstr>
      <vt:lpstr>Контрольные (надзорные) мероприятия</vt:lpstr>
      <vt:lpstr>Презентация PowerPoint</vt:lpstr>
      <vt:lpstr>Контроль за соблюдением требований по обеспечению доступной среды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Моисеев Дмитрий Олегович</dc:creator>
  <cp:lastModifiedBy>Klim</cp:lastModifiedBy>
  <cp:revision>750</cp:revision>
  <cp:lastPrinted>2023-02-15T07:24:13Z</cp:lastPrinted>
  <dcterms:created xsi:type="dcterms:W3CDTF">2017-04-05T05:36:28Z</dcterms:created>
  <dcterms:modified xsi:type="dcterms:W3CDTF">2025-04-24T02:06:02Z</dcterms:modified>
</cp:coreProperties>
</file>